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EA4077-7258-4D76-B449-D8D8046BB1EA}"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229429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384133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27408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956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79813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4EA4077-7258-4D76-B449-D8D8046BB1EA}"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3344536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4EA4077-7258-4D76-B449-D8D8046BB1EA}"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361069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A4077-7258-4D76-B449-D8D8046BB1EA}"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294689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A4077-7258-4D76-B449-D8D8046BB1EA}"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42958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A4077-7258-4D76-B449-D8D8046BB1EA}"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358120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EA4077-7258-4D76-B449-D8D8046BB1EA}"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21334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3938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EA4077-7258-4D76-B449-D8D8046BB1EA}"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66917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EA4077-7258-4D76-B449-D8D8046BB1EA}"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61572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4EA4077-7258-4D76-B449-D8D8046BB1EA}"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220232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321037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A4077-7258-4D76-B449-D8D8046BB1EA}"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85E19-691F-48E5-8311-7C24362CB02F}" type="slidenum">
              <a:rPr lang="en-US" smtClean="0"/>
              <a:t>‹#›</a:t>
            </a:fld>
            <a:endParaRPr lang="en-US"/>
          </a:p>
        </p:txBody>
      </p:sp>
    </p:spTree>
    <p:extLst>
      <p:ext uri="{BB962C8B-B14F-4D97-AF65-F5344CB8AC3E}">
        <p14:creationId xmlns:p14="http://schemas.microsoft.com/office/powerpoint/2010/main" val="106945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4EA4077-7258-4D76-B449-D8D8046BB1EA}" type="datetimeFigureOut">
              <a:rPr lang="en-US" smtClean="0"/>
              <a:t>9/28/2021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8885E19-691F-48E5-8311-7C24362CB02F}" type="slidenum">
              <a:rPr lang="en-US" smtClean="0"/>
              <a:t>‹#›</a:t>
            </a:fld>
            <a:endParaRPr lang="en-US"/>
          </a:p>
        </p:txBody>
      </p:sp>
    </p:spTree>
    <p:extLst>
      <p:ext uri="{BB962C8B-B14F-4D97-AF65-F5344CB8AC3E}">
        <p14:creationId xmlns:p14="http://schemas.microsoft.com/office/powerpoint/2010/main" val="3771218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096051"/>
          </a:xfrm>
        </p:spPr>
        <p:txBody>
          <a:bodyPr/>
          <a:lstStyle/>
          <a:p>
            <a:r>
              <a:rPr lang="ar-IQ" dirty="0" smtClean="0"/>
              <a:t>المختبر التاسع</a:t>
            </a:r>
            <a:endParaRPr lang="en-US" dirty="0"/>
          </a:p>
        </p:txBody>
      </p:sp>
      <p:sp>
        <p:nvSpPr>
          <p:cNvPr id="3" name="Subtitle 2"/>
          <p:cNvSpPr>
            <a:spLocks noGrp="1"/>
          </p:cNvSpPr>
          <p:nvPr>
            <p:ph type="subTitle" idx="1"/>
          </p:nvPr>
        </p:nvSpPr>
        <p:spPr>
          <a:xfrm>
            <a:off x="1751012" y="3477492"/>
            <a:ext cx="8689976" cy="1205344"/>
          </a:xfrm>
        </p:spPr>
        <p:txBody>
          <a:bodyPr/>
          <a:lstStyle/>
          <a:p>
            <a:r>
              <a:rPr lang="ar-IQ" dirty="0" smtClean="0"/>
              <a:t>اعداد الدكتورة اسراء عبد الرزاق السامر</a:t>
            </a:r>
            <a:endParaRPr lang="en-US" dirty="0"/>
          </a:p>
        </p:txBody>
      </p:sp>
    </p:spTree>
    <p:extLst>
      <p:ext uri="{BB962C8B-B14F-4D97-AF65-F5344CB8AC3E}">
        <p14:creationId xmlns:p14="http://schemas.microsoft.com/office/powerpoint/2010/main" val="92394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1891"/>
            <a:ext cx="9144000" cy="762000"/>
          </a:xfrm>
        </p:spPr>
        <p:txBody>
          <a:bodyPr>
            <a:normAutofit/>
          </a:bodyPr>
          <a:lstStyle/>
          <a:p>
            <a:r>
              <a:rPr lang="ar-IQ" sz="3200" dirty="0" smtClean="0">
                <a:solidFill>
                  <a:srgbClr val="FF0000"/>
                </a:solidFill>
              </a:rPr>
              <a:t>التركيب الداخلي للجذر</a:t>
            </a:r>
            <a:endParaRPr lang="en-US" sz="3200" dirty="0">
              <a:solidFill>
                <a:srgbClr val="FF0000"/>
              </a:solidFill>
            </a:endParaRPr>
          </a:p>
        </p:txBody>
      </p:sp>
      <p:sp>
        <p:nvSpPr>
          <p:cNvPr id="3" name="Subtitle 2"/>
          <p:cNvSpPr>
            <a:spLocks noGrp="1"/>
          </p:cNvSpPr>
          <p:nvPr>
            <p:ph type="subTitle" idx="1"/>
          </p:nvPr>
        </p:nvSpPr>
        <p:spPr>
          <a:xfrm>
            <a:off x="1524000" y="1468582"/>
            <a:ext cx="9144000" cy="3789218"/>
          </a:xfrm>
        </p:spPr>
        <p:txBody>
          <a:bodyPr>
            <a:normAutofit/>
          </a:bodyPr>
          <a:lstStyle/>
          <a:p>
            <a:pPr algn="r"/>
            <a:r>
              <a:rPr lang="ar-IQ" sz="2800" dirty="0" smtClean="0">
                <a:solidFill>
                  <a:srgbClr val="00B050"/>
                </a:solidFill>
              </a:rPr>
              <a:t>الجذور في ذوات الفلقتين</a:t>
            </a:r>
          </a:p>
          <a:p>
            <a:pPr algn="r"/>
            <a:r>
              <a:rPr lang="ar-IQ" sz="2000" dirty="0" smtClean="0"/>
              <a:t>يتكون الجذر من الطبقات النموذجية التاليه :</a:t>
            </a:r>
            <a:endParaRPr lang="ar-IQ" sz="2000" dirty="0"/>
          </a:p>
          <a:p>
            <a:pPr algn="r"/>
            <a:r>
              <a:rPr lang="ar-IQ" sz="2000" dirty="0" smtClean="0">
                <a:solidFill>
                  <a:srgbClr val="FF0000"/>
                </a:solidFill>
              </a:rPr>
              <a:t>البشرة</a:t>
            </a:r>
          </a:p>
          <a:p>
            <a:pPr algn="r"/>
            <a:r>
              <a:rPr lang="ar-IQ" sz="2000" dirty="0" smtClean="0">
                <a:solidFill>
                  <a:srgbClr val="FF0000"/>
                </a:solidFill>
              </a:rPr>
              <a:t>القشرة</a:t>
            </a:r>
          </a:p>
          <a:p>
            <a:pPr algn="r"/>
            <a:r>
              <a:rPr lang="ar-IQ" sz="2000" dirty="0" smtClean="0">
                <a:solidFill>
                  <a:srgbClr val="FF0000"/>
                </a:solidFill>
              </a:rPr>
              <a:t>الحزم الوعائية</a:t>
            </a:r>
          </a:p>
          <a:p>
            <a:pPr algn="r"/>
            <a:r>
              <a:rPr lang="ar-IQ" sz="2000" dirty="0" smtClean="0">
                <a:solidFill>
                  <a:srgbClr val="FF0000"/>
                </a:solidFill>
              </a:rPr>
              <a:t>منطقة اللب</a:t>
            </a:r>
            <a:endParaRPr lang="en-US" sz="2000" dirty="0">
              <a:solidFill>
                <a:srgbClr val="FF0000"/>
              </a:solidFill>
            </a:endParaRPr>
          </a:p>
        </p:txBody>
      </p:sp>
    </p:spTree>
    <p:extLst>
      <p:ext uri="{BB962C8B-B14F-4D97-AF65-F5344CB8AC3E}">
        <p14:creationId xmlns:p14="http://schemas.microsoft.com/office/powerpoint/2010/main" val="248689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IQ" sz="2800" dirty="0">
                <a:solidFill>
                  <a:srgbClr val="C00000"/>
                </a:solidFill>
              </a:rPr>
              <a:t>البشرة</a:t>
            </a:r>
            <a:r>
              <a:rPr lang="ar-IQ" sz="2800" dirty="0"/>
              <a:t/>
            </a:r>
            <a:br>
              <a:rPr lang="ar-IQ" sz="2800" dirty="0"/>
            </a:br>
            <a:r>
              <a:rPr lang="ar-IQ" sz="2000" dirty="0"/>
              <a:t>وتتكون عادة من صف واحد من خاليا البشرة وتسمى المنطقة التي تخرج منها الشعيرات الجذرية با الطبقة </a:t>
            </a:r>
            <a:r>
              <a:rPr lang="ar-IQ" sz="2000" dirty="0" smtClean="0"/>
              <a:t>الوبريه</a:t>
            </a:r>
            <a:r>
              <a:rPr lang="ar-IQ" sz="2000" dirty="0"/>
              <a:t/>
            </a:r>
            <a:br>
              <a:rPr lang="ar-IQ" sz="2000" dirty="0"/>
            </a:br>
            <a:r>
              <a:rPr lang="ar-IQ" sz="2800" dirty="0" smtClean="0">
                <a:solidFill>
                  <a:srgbClr val="C00000"/>
                </a:solidFill>
              </a:rPr>
              <a:t>القشرة</a:t>
            </a:r>
            <a:br>
              <a:rPr lang="ar-IQ" sz="2800" dirty="0" smtClean="0">
                <a:solidFill>
                  <a:srgbClr val="C00000"/>
                </a:solidFill>
              </a:rPr>
            </a:br>
            <a:r>
              <a:rPr lang="ar-IQ" sz="2000" dirty="0"/>
              <a:t>تكون القشرة في الجذور من ثالث مناطق مميزه وهي</a:t>
            </a:r>
            <a:endParaRPr lang="en-US" sz="2000" dirty="0">
              <a:solidFill>
                <a:srgbClr val="C00000"/>
              </a:solidFill>
            </a:endParaRPr>
          </a:p>
        </p:txBody>
      </p:sp>
      <p:sp>
        <p:nvSpPr>
          <p:cNvPr id="3" name="Content Placeholder 2"/>
          <p:cNvSpPr>
            <a:spLocks noGrp="1"/>
          </p:cNvSpPr>
          <p:nvPr>
            <p:ph sz="quarter" idx="13"/>
          </p:nvPr>
        </p:nvSpPr>
        <p:spPr/>
        <p:txBody>
          <a:bodyPr/>
          <a:lstStyle/>
          <a:p>
            <a:pPr marL="0" indent="0" algn="r">
              <a:buNone/>
            </a:pPr>
            <a:r>
              <a:rPr lang="en-US" dirty="0" err="1" smtClean="0"/>
              <a:t>Exodermis</a:t>
            </a:r>
            <a:endParaRPr lang="en-US" dirty="0" smtClean="0"/>
          </a:p>
          <a:p>
            <a:pPr marL="0" indent="0" algn="r">
              <a:buNone/>
            </a:pPr>
            <a:r>
              <a:rPr lang="en-US" dirty="0" smtClean="0"/>
              <a:t>Cortical </a:t>
            </a:r>
            <a:r>
              <a:rPr lang="en-US" dirty="0" err="1" smtClean="0"/>
              <a:t>paranchyma</a:t>
            </a:r>
            <a:endParaRPr lang="en-US" dirty="0" smtClean="0"/>
          </a:p>
          <a:p>
            <a:pPr marL="0" indent="0" algn="r">
              <a:buNone/>
            </a:pPr>
            <a:r>
              <a:rPr lang="ar-IQ" dirty="0"/>
              <a:t>  </a:t>
            </a:r>
            <a:r>
              <a:rPr lang="en-US" dirty="0" smtClean="0"/>
              <a:t>Endodermis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2603083"/>
            <a:ext cx="6087325" cy="3896269"/>
          </a:xfrm>
          <a:prstGeom prst="rect">
            <a:avLst/>
          </a:prstGeom>
        </p:spPr>
      </p:pic>
    </p:spTree>
    <p:extLst>
      <p:ext uri="{BB962C8B-B14F-4D97-AF65-F5344CB8AC3E}">
        <p14:creationId xmlns:p14="http://schemas.microsoft.com/office/powerpoint/2010/main" val="270413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2207809"/>
          </a:xfrm>
        </p:spPr>
        <p:txBody>
          <a:bodyPr>
            <a:normAutofit/>
          </a:bodyPr>
          <a:lstStyle/>
          <a:p>
            <a:pPr algn="r"/>
            <a:r>
              <a:rPr lang="ar-IQ" sz="2800" dirty="0" smtClean="0">
                <a:solidFill>
                  <a:srgbClr val="C00000"/>
                </a:solidFill>
              </a:rPr>
              <a:t>الحزم الوعائية</a:t>
            </a:r>
            <a:br>
              <a:rPr lang="ar-IQ" sz="2800" dirty="0" smtClean="0">
                <a:solidFill>
                  <a:srgbClr val="C00000"/>
                </a:solidFill>
              </a:rPr>
            </a:br>
            <a:r>
              <a:rPr lang="ar-IQ" sz="2000" dirty="0"/>
              <a:t>توجد فوق هذة الحزمه صف واحد من الخاليا يدعى ب الدائرة المحيطيه </a:t>
            </a:r>
            <a:r>
              <a:rPr lang="ar-IQ" sz="2000" dirty="0" smtClean="0"/>
              <a:t>هي </a:t>
            </a:r>
            <a:r>
              <a:rPr lang="ar-IQ" sz="2000" dirty="0"/>
              <a:t>عبارة عن خاليا مرستيميه كامنه تكون الجذور الجانبيه والكامبيوم الفليني عند الحاجة</a:t>
            </a:r>
            <a:br>
              <a:rPr lang="ar-IQ" sz="2000" dirty="0"/>
            </a:br>
            <a:r>
              <a:rPr lang="ar-IQ" sz="2000" dirty="0"/>
              <a:t>تكون الحزم في ذوات الفلقتين قليلة العدد,كثيرة العناصر ويكون الخشب مرتب بشكل اذرع فيكون الخشب </a:t>
            </a:r>
            <a:r>
              <a:rPr lang="ar-IQ" sz="2000" dirty="0" smtClean="0"/>
              <a:t>التالي في </a:t>
            </a:r>
            <a:r>
              <a:rPr lang="ar-IQ" sz="2000" dirty="0"/>
              <a:t>المركز والخشب </a:t>
            </a:r>
            <a:r>
              <a:rPr lang="ar-IQ" sz="2000" dirty="0" smtClean="0"/>
              <a:t>الاولي نمو </a:t>
            </a:r>
            <a:r>
              <a:rPr lang="ar-IQ" sz="2000" dirty="0"/>
              <a:t>للخارج</a:t>
            </a:r>
            <a:endParaRPr lang="en-US" sz="2000" dirty="0">
              <a:solidFill>
                <a:srgbClr val="C00000"/>
              </a:solidFill>
            </a:endParaRPr>
          </a:p>
        </p:txBody>
      </p:sp>
      <p:sp>
        <p:nvSpPr>
          <p:cNvPr id="3" name="Content Placeholder 2"/>
          <p:cNvSpPr>
            <a:spLocks noGrp="1"/>
          </p:cNvSpPr>
          <p:nvPr>
            <p:ph sz="quarter" idx="13"/>
          </p:nvPr>
        </p:nvSpPr>
        <p:spPr>
          <a:xfrm>
            <a:off x="913774" y="2424545"/>
            <a:ext cx="10364452" cy="3422072"/>
          </a:xfrm>
        </p:spPr>
        <p:txBody>
          <a:bodyPr>
            <a:normAutofit fontScale="85000" lnSpcReduction="20000"/>
          </a:bodyPr>
          <a:lstStyle/>
          <a:p>
            <a:pPr algn="r"/>
            <a:r>
              <a:rPr lang="ar-IQ" dirty="0"/>
              <a:t>منطقة اللب </a:t>
            </a:r>
            <a:r>
              <a:rPr lang="ar-IQ" dirty="0" smtClean="0"/>
              <a:t>تكون </a:t>
            </a:r>
            <a:r>
              <a:rPr lang="ar-IQ" dirty="0"/>
              <a:t>ضيقة </a:t>
            </a:r>
            <a:endParaRPr lang="ar-IQ" dirty="0" smtClean="0"/>
          </a:p>
          <a:p>
            <a:pPr algn="r"/>
            <a:r>
              <a:rPr lang="ar-IQ" sz="3200" dirty="0">
                <a:solidFill>
                  <a:srgbClr val="00B050"/>
                </a:solidFill>
              </a:rPr>
              <a:t>الجذور في ذوات الفلقة </a:t>
            </a:r>
            <a:r>
              <a:rPr lang="ar-IQ" sz="3200" dirty="0" smtClean="0">
                <a:solidFill>
                  <a:srgbClr val="00B050"/>
                </a:solidFill>
              </a:rPr>
              <a:t>الواحدة</a:t>
            </a:r>
            <a:endParaRPr lang="ar-IQ" dirty="0" smtClean="0"/>
          </a:p>
          <a:p>
            <a:pPr marL="0" indent="0" algn="r">
              <a:buNone/>
            </a:pPr>
            <a:r>
              <a:rPr lang="ar-IQ" dirty="0" smtClean="0"/>
              <a:t>تختلف </a:t>
            </a:r>
            <a:r>
              <a:rPr lang="ar-IQ" dirty="0"/>
              <a:t>الجذور في ذوات الفلقة الواحدة عن ذوات الفلقتين </a:t>
            </a:r>
            <a:r>
              <a:rPr lang="ar-IQ" dirty="0" smtClean="0"/>
              <a:t>بمايلي</a:t>
            </a:r>
          </a:p>
          <a:p>
            <a:pPr marL="0" indent="0" algn="r">
              <a:buNone/>
            </a:pPr>
            <a:r>
              <a:rPr lang="ar-IQ" dirty="0" smtClean="0"/>
              <a:t>     -</a:t>
            </a:r>
            <a:r>
              <a:rPr lang="ar-IQ" dirty="0"/>
              <a:t>تكون طبقة برنكيما القشرة غير واسعة لذا تكون منطقة القشرة صغيرة اما خاليا البشرة تكون متماثلة </a:t>
            </a:r>
            <a:r>
              <a:rPr lang="ar-IQ" dirty="0" smtClean="0"/>
              <a:t>.</a:t>
            </a:r>
          </a:p>
          <a:p>
            <a:pPr marL="0" indent="0" algn="r">
              <a:buNone/>
            </a:pPr>
            <a:r>
              <a:rPr lang="ar-IQ" dirty="0" smtClean="0"/>
              <a:t>     منطقة </a:t>
            </a:r>
            <a:r>
              <a:rPr lang="ar-IQ" dirty="0"/>
              <a:t>الدائرة المحيطية تكون متميزة وواضحة عكس ذوات الفلقتين </a:t>
            </a:r>
          </a:p>
          <a:p>
            <a:pPr marL="0" indent="0" algn="r">
              <a:buNone/>
            </a:pPr>
            <a:r>
              <a:rPr lang="ar-IQ" dirty="0" smtClean="0"/>
              <a:t>   الحزمه </a:t>
            </a:r>
            <a:r>
              <a:rPr lang="ar-IQ" dirty="0"/>
              <a:t>الوعائية كثيرة العدد ولكنها قليله العناصر وتكون على انصاف اقطار متبادلة . </a:t>
            </a:r>
            <a:endParaRPr lang="ar-IQ" dirty="0" smtClean="0"/>
          </a:p>
          <a:p>
            <a:pPr marL="0" indent="0" algn="r">
              <a:buNone/>
            </a:pPr>
            <a:r>
              <a:rPr lang="ar-IQ" dirty="0" smtClean="0"/>
              <a:t>منطقة </a:t>
            </a:r>
            <a:r>
              <a:rPr lang="ar-IQ" dirty="0"/>
              <a:t>اللب واسعة </a:t>
            </a:r>
            <a:r>
              <a:rPr lang="ar-IQ" dirty="0" smtClean="0"/>
              <a:t>.   </a:t>
            </a:r>
          </a:p>
          <a:p>
            <a:pPr marL="0" indent="0" algn="r">
              <a:buNone/>
            </a:pPr>
            <a:r>
              <a:rPr lang="ar-IQ" dirty="0" smtClean="0"/>
              <a:t>اللحاء </a:t>
            </a:r>
            <a:r>
              <a:rPr lang="ar-IQ" dirty="0"/>
              <a:t>غير محتوي على خاليا برنكيمية</a:t>
            </a:r>
            <a:endParaRPr lang="en-US" dirty="0">
              <a:solidFill>
                <a:srgbClr val="00B050"/>
              </a:solidFill>
            </a:endParaRPr>
          </a:p>
        </p:txBody>
      </p:sp>
    </p:spTree>
    <p:extLst>
      <p:ext uri="{BB962C8B-B14F-4D97-AF65-F5344CB8AC3E}">
        <p14:creationId xmlns:p14="http://schemas.microsoft.com/office/powerpoint/2010/main" val="133561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35" y="124691"/>
            <a:ext cx="4793673" cy="609600"/>
          </a:xfrm>
        </p:spPr>
        <p:txBody>
          <a:bodyPr>
            <a:normAutofit/>
          </a:bodyPr>
          <a:lstStyle/>
          <a:p>
            <a:pPr algn="r"/>
            <a:r>
              <a:rPr lang="ar-IQ" sz="1800" dirty="0" smtClean="0">
                <a:solidFill>
                  <a:srgbClr val="00B050"/>
                </a:solidFill>
              </a:rPr>
              <a:t>الحزمة الوعائية في جذر ذوات الفلقة الواحدة</a:t>
            </a:r>
            <a:endParaRPr lang="en-US" sz="1800" dirty="0">
              <a:solidFill>
                <a:srgbClr val="00B050"/>
              </a:solidFill>
            </a:endParaRPr>
          </a:p>
        </p:txBody>
      </p:sp>
      <p:pic>
        <p:nvPicPr>
          <p:cNvPr id="4" name="Content Placeholder 3" descr="Screen Clippi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92581" y="2390812"/>
            <a:ext cx="8312727" cy="3419072"/>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65" y="429491"/>
            <a:ext cx="3207407" cy="2312316"/>
          </a:xfrm>
          <a:prstGeom prst="rect">
            <a:avLst/>
          </a:prstGeom>
        </p:spPr>
      </p:pic>
    </p:spTree>
    <p:extLst>
      <p:ext uri="{BB962C8B-B14F-4D97-AF65-F5344CB8AC3E}">
        <p14:creationId xmlns:p14="http://schemas.microsoft.com/office/powerpoint/2010/main" val="404590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IQ" sz="2800" dirty="0" smtClean="0">
                <a:solidFill>
                  <a:srgbClr val="00B050"/>
                </a:solidFill>
              </a:rPr>
              <a:t>مجموعة من الاسئلة </a:t>
            </a:r>
            <a:endParaRPr lang="en-US" sz="2800" dirty="0">
              <a:solidFill>
                <a:srgbClr val="00B050"/>
              </a:solidFill>
            </a:endParaRPr>
          </a:p>
        </p:txBody>
      </p:sp>
      <p:pic>
        <p:nvPicPr>
          <p:cNvPr id="5" name="Content Placeholder 4" descr="Screen Clippi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3455" y="955964"/>
            <a:ext cx="7273021" cy="3075709"/>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27" y="3906982"/>
            <a:ext cx="7221754" cy="2770909"/>
          </a:xfrm>
          <a:prstGeom prst="rect">
            <a:avLst/>
          </a:prstGeom>
        </p:spPr>
      </p:pic>
    </p:spTree>
    <p:extLst>
      <p:ext uri="{BB962C8B-B14F-4D97-AF65-F5344CB8AC3E}">
        <p14:creationId xmlns:p14="http://schemas.microsoft.com/office/powerpoint/2010/main" val="392870871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35</TotalTime>
  <Words>118</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Tw Cen MT</vt:lpstr>
      <vt:lpstr>Droplet</vt:lpstr>
      <vt:lpstr>المختبر التاسع</vt:lpstr>
      <vt:lpstr>التركيب الداخلي للجذر</vt:lpstr>
      <vt:lpstr>البشرة وتتكون عادة من صف واحد من خاليا البشرة وتسمى المنطقة التي تخرج منها الشعيرات الجذرية با الطبقة الوبريه القشرة تكون القشرة في الجذور من ثالث مناطق مميزه وهي</vt:lpstr>
      <vt:lpstr>الحزم الوعائية توجد فوق هذة الحزمه صف واحد من الخاليا يدعى ب الدائرة المحيطيه هي عبارة عن خاليا مرستيميه كامنه تكون الجذور الجانبيه والكامبيوم الفليني عند الحاجة تكون الحزم في ذوات الفلقتين قليلة العدد,كثيرة العناصر ويكون الخشب مرتب بشكل اذرع فيكون الخشب التالي في المركز والخشب الاولي نمو للخارج</vt:lpstr>
      <vt:lpstr>الحزمة الوعائية في جذر ذوات الفلقة الواحدة</vt:lpstr>
      <vt:lpstr>مجموعة من الاسئلة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التركيب الداخلي للجذر</dc:title>
  <dc:creator>Maher</dc:creator>
  <cp:lastModifiedBy>Maher</cp:lastModifiedBy>
  <cp:revision>5</cp:revision>
  <dcterms:created xsi:type="dcterms:W3CDTF">2021-09-28T19:20:41Z</dcterms:created>
  <dcterms:modified xsi:type="dcterms:W3CDTF">2021-09-28T20:22:02Z</dcterms:modified>
</cp:coreProperties>
</file>